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960" r:id="rId2"/>
    <p:sldId id="988" r:id="rId3"/>
    <p:sldId id="989" r:id="rId4"/>
    <p:sldId id="997" r:id="rId5"/>
    <p:sldId id="996" r:id="rId6"/>
    <p:sldId id="995" r:id="rId7"/>
    <p:sldId id="1036" r:id="rId8"/>
    <p:sldId id="1037" r:id="rId9"/>
    <p:sldId id="1038" r:id="rId10"/>
    <p:sldId id="1031" r:id="rId11"/>
    <p:sldId id="987" r:id="rId12"/>
    <p:sldId id="1027" r:id="rId13"/>
    <p:sldId id="1046" r:id="rId14"/>
    <p:sldId id="1013" r:id="rId15"/>
    <p:sldId id="1045" r:id="rId16"/>
    <p:sldId id="1014" r:id="rId17"/>
    <p:sldId id="1044" r:id="rId18"/>
    <p:sldId id="1029" r:id="rId19"/>
    <p:sldId id="1042" r:id="rId20"/>
    <p:sldId id="1030" r:id="rId21"/>
    <p:sldId id="1043" r:id="rId22"/>
    <p:sldId id="1035" r:id="rId23"/>
    <p:sldId id="1050" r:id="rId24"/>
    <p:sldId id="1005" r:id="rId25"/>
    <p:sldId id="1018" r:id="rId26"/>
    <p:sldId id="1019" r:id="rId27"/>
    <p:sldId id="1006" r:id="rId28"/>
    <p:sldId id="1048" r:id="rId29"/>
    <p:sldId id="1025" r:id="rId30"/>
    <p:sldId id="1049" r:id="rId31"/>
    <p:sldId id="1047" r:id="rId32"/>
    <p:sldId id="1028" r:id="rId33"/>
    <p:sldId id="1009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46C00D2-D069-CA40-962B-4AAA9EE5EBF5}">
          <p14:sldIdLst>
            <p14:sldId id="960"/>
            <p14:sldId id="988"/>
          </p14:sldIdLst>
        </p14:section>
        <p14:section name="Types of Devices" id="{C8DAD108-2F4F-B04B-AE9F-236A7311084E}">
          <p14:sldIdLst>
            <p14:sldId id="989"/>
            <p14:sldId id="997"/>
            <p14:sldId id="996"/>
            <p14:sldId id="995"/>
          </p14:sldIdLst>
        </p14:section>
        <p14:section name="Advantages of Mobile Devices" id="{048F41A1-269A-7641-ABA4-770496B27ED8}">
          <p14:sldIdLst>
            <p14:sldId id="1036"/>
            <p14:sldId id="1037"/>
            <p14:sldId id="1038"/>
            <p14:sldId id="1031"/>
          </p14:sldIdLst>
        </p14:section>
        <p14:section name="Categories of mHealth" id="{7F4B1632-E406-CA4E-89B0-3FAFCBD07A98}">
          <p14:sldIdLst>
            <p14:sldId id="987"/>
            <p14:sldId id="1027"/>
            <p14:sldId id="1046"/>
            <p14:sldId id="1013"/>
            <p14:sldId id="1045"/>
            <p14:sldId id="1014"/>
            <p14:sldId id="1044"/>
            <p14:sldId id="1029"/>
            <p14:sldId id="1042"/>
            <p14:sldId id="1030"/>
            <p14:sldId id="1043"/>
            <p14:sldId id="1035"/>
            <p14:sldId id="1050"/>
          </p14:sldIdLst>
        </p14:section>
        <p14:section name="Challenges in mHealth" id="{DBC1B32C-6902-4349-86A6-1FEC781F81DD}">
          <p14:sldIdLst>
            <p14:sldId id="1005"/>
            <p14:sldId id="1018"/>
            <p14:sldId id="1019"/>
            <p14:sldId id="1006"/>
            <p14:sldId id="1048"/>
            <p14:sldId id="1025"/>
            <p14:sldId id="1049"/>
            <p14:sldId id="1047"/>
          </p14:sldIdLst>
        </p14:section>
        <p14:section name="Conclusion" id="{660D1B12-95EC-2046-B584-FAD93B0AAE55}">
          <p14:sldIdLst>
            <p14:sldId id="1028"/>
            <p14:sldId id="1009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Edward Wang" initials="EW [7]" lastIdx="1" clrIdx="6"/>
  <p:cmAuthor id="1" name="Edward Wang" initials="EW" lastIdx="1" clrIdx="0"/>
  <p:cmAuthor id="8" name="atm" initials="atm" lastIdx="0" clrIdx="7"/>
  <p:cmAuthor id="2" name="Edward Wang" initials="EW [2]" lastIdx="1" clrIdx="1"/>
  <p:cmAuthor id="3" name="Edward Wang" initials="EW [3]" lastIdx="1" clrIdx="2"/>
  <p:cmAuthor id="4" name="Edward Wang" initials="EW [4]" lastIdx="1" clrIdx="3"/>
  <p:cmAuthor id="5" name="Edward Wang" initials="EW [5]" lastIdx="1" clrIdx="4"/>
  <p:cmAuthor id="6" name="Edward Wang" initials="EW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D582C2"/>
    <a:srgbClr val="393939"/>
    <a:srgbClr val="01FF01"/>
    <a:srgbClr val="01A801"/>
    <a:srgbClr val="262626"/>
    <a:srgbClr val="F60000"/>
    <a:srgbClr val="FDD1B8"/>
    <a:srgbClr val="FA810F"/>
    <a:srgbClr val="EE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05" autoAdjust="0"/>
    <p:restoredTop sz="82496" autoAdjust="0"/>
  </p:normalViewPr>
  <p:slideViewPr>
    <p:cSldViewPr>
      <p:cViewPr varScale="1">
        <p:scale>
          <a:sx n="94" d="100"/>
          <a:sy n="94" d="100"/>
        </p:scale>
        <p:origin x="70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609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99" d="100"/>
          <a:sy n="99" d="100"/>
        </p:scale>
        <p:origin x="316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26099-4093-438C-A350-C6029252D52E}" type="datetimeFigureOut">
              <a:rPr lang="en-US" smtClean="0"/>
              <a:t>12/14/24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EA61A-28DB-48B5-8202-524F772BA7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961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73A497-1B9D-48B5-95DD-45F8A7220D6F}" type="datetimeFigureOut">
              <a:rPr lang="en-US" smtClean="0"/>
              <a:t>12/14/24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5BF89-87CA-4D31-B6F1-3E4AF738408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924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34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Smartphone-based mHealth can inform the design of future devices through accelerated discovery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62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5BF89-87CA-4D31-B6F1-3E4AF738408D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204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24001"/>
            <a:ext cx="10363200" cy="1470025"/>
          </a:xfrm>
        </p:spPr>
        <p:txBody>
          <a:bodyPr>
            <a:noAutofit/>
          </a:bodyPr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3528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A6586-9C5F-9D4B-8C84-142601FDE6B5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62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129EC-9980-C446-B461-9FF391B35689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503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5D00C-2D45-4F4D-BC8A-330D574CCB97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3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>
                <a:latin typeface="Avenir Book" charset="0"/>
                <a:ea typeface="Avenir Book" charset="0"/>
                <a:cs typeface="Avenir 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venir Book" charset="0"/>
                <a:ea typeface="Avenir Book" charset="0"/>
                <a:cs typeface="Avenir Book" charset="0"/>
              </a:defRPr>
            </a:lvl1pPr>
            <a:lvl2pPr>
              <a:defRPr>
                <a:latin typeface="Avenir Book" charset="0"/>
                <a:ea typeface="Avenir Book" charset="0"/>
                <a:cs typeface="Avenir Book" charset="0"/>
              </a:defRPr>
            </a:lvl2pPr>
            <a:lvl3pPr>
              <a:defRPr>
                <a:latin typeface="Avenir Book" charset="0"/>
                <a:ea typeface="Avenir Book" charset="0"/>
                <a:cs typeface="Avenir Book" charset="0"/>
              </a:defRPr>
            </a:lvl3pPr>
            <a:lvl4pPr>
              <a:defRPr>
                <a:latin typeface="Avenir Book" charset="0"/>
                <a:ea typeface="Avenir Book" charset="0"/>
                <a:cs typeface="Avenir Book" charset="0"/>
              </a:defRPr>
            </a:lvl4pPr>
            <a:lvl5pPr>
              <a:defRPr>
                <a:latin typeface="Avenir Book" charset="0"/>
                <a:ea typeface="Avenir Book" charset="0"/>
                <a:cs typeface="Avenir Book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789A1-9E21-464C-91B2-56AF992F588D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62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D5638-870A-8448-91F2-566053E5D542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54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B3FF-D90D-4641-BFFE-C1266ED84317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931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6FF5A-6A3C-864F-A131-633AC5ED65F3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29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9507C-E0E4-9D48-B07D-A33F1036A906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6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9FFB9-EF8B-134D-BB3A-25AF2B742CAF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557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A637F-E426-784C-887F-03635AB0F66F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1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BFA0-5693-0F4F-9655-65B23B82690F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EB531-D3C9-4F70-B23B-3589F4933B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60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8418A49E-1D6F-9345-9D8B-98F8F33DE1D2}" type="datetime1">
              <a:rPr lang="en-US" smtClean="0"/>
              <a:t>12/14/24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venir" panose="02000503020000020003" pitchFamily="2" charset="0"/>
              </a:defRPr>
            </a:lvl1pPr>
          </a:lstStyle>
          <a:p>
            <a:fld id="{E02EB531-D3C9-4F70-B23B-3589F4933B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5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venir" panose="02000503020000020003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venir" panose="0200050302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2.deloitte.com/us/en/pages/technology-media-and-telecommunications/articles/wearable-device-usage-versus-penetration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www.ncbi.nlm.nih.gov/pmc/articles/PMC3542808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hyperlink" Target="https://www.ncbi.nlm.nih.gov/pmc/articles/PMC36757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l.acm.org/doi/abs/10.1145/313202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dl.acm.org/doi/abs/10.1145/2632048.263207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oe/publications/goe_mhealth_web.pdf" TargetMode="External"/><Relationship Id="rId2" Type="http://schemas.openxmlformats.org/officeDocument/2006/relationships/hyperlink" Target="https://grants.nih.gov/grants/guide/pa-files/PAR-14-028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usinessinsider.com/mhealth-apps-definition-examples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dl.acm.org/doi/pdf/10.1145/2971648.297174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doi.org/10.1145/2493432.2493456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hapter/10.1007/978-3-030-58721-5_19" TargetMode="External"/><Relationship Id="rId2" Type="http://schemas.openxmlformats.org/officeDocument/2006/relationships/hyperlink" Target="https://reliefweb.int/sites/reliefweb.int/files/resources/A695C439809709CF49257689001019B9-UNF_Feb2009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MPRV.2019.2907007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sma.com/mobileeconomy/sub-saharan-africa/" TargetMode="External"/><Relationship Id="rId2" Type="http://schemas.openxmlformats.org/officeDocument/2006/relationships/hyperlink" Target="https://www.bankmycell.com/blog/how-many-phones-are-in-the-worl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45/3131892" TargetMode="External"/><Relationship Id="rId2" Type="http://schemas.openxmlformats.org/officeDocument/2006/relationships/hyperlink" Target="https://doi.org/10.1145/2030112.2030135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66106"/>
            <a:ext cx="10668000" cy="1676400"/>
          </a:xfrm>
        </p:spPr>
        <p:txBody>
          <a:bodyPr/>
          <a:lstStyle/>
          <a:p>
            <a:r>
              <a:rPr lang="en-US" sz="4400">
                <a:latin typeface="Avenir Book" charset="0"/>
                <a:ea typeface="Avenir Book" charset="0"/>
                <a:cs typeface="Avenir Book" charset="0"/>
              </a:rPr>
              <a:t>What Is Mobile Health?</a:t>
            </a:r>
            <a:endParaRPr lang="en-US" sz="4400" dirty="0"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4818" y="2460680"/>
            <a:ext cx="5182364" cy="252300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Alex Mariakakis</a:t>
            </a:r>
            <a:endParaRPr lang="en-US" sz="2000" dirty="0">
              <a:solidFill>
                <a:schemeClr val="tx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University of Toronto</a:t>
            </a:r>
          </a:p>
          <a:p>
            <a:r>
              <a:rPr lang="en-US" sz="2000" dirty="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rPr>
              <a:t>Department of Computer Science</a:t>
            </a:r>
          </a:p>
        </p:txBody>
      </p:sp>
      <p:pic>
        <p:nvPicPr>
          <p:cNvPr id="15" name="Picture 2" descr="See the source image">
            <a:extLst>
              <a:ext uri="{FF2B5EF4-FFF2-40B4-BE49-F238E27FC236}">
                <a16:creationId xmlns:a16="http://schemas.microsoft.com/office/drawing/2014/main" id="{DF0B9597-6882-4144-A42D-955C0D66C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238637"/>
            <a:ext cx="3810000" cy="15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661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E362D-A4FB-7E41-BD4C-209B5C3B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7F6A5-B131-2241-839C-A9E0BF06F0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1600201"/>
            <a:ext cx="3809999" cy="4525963"/>
          </a:xfrm>
        </p:spPr>
        <p:txBody>
          <a:bodyPr>
            <a:normAutofit/>
          </a:bodyPr>
          <a:lstStyle/>
          <a:p>
            <a:r>
              <a:rPr lang="en-US" dirty="0"/>
              <a:t>Deloitte Global Mobile Consumer Survey: </a:t>
            </a:r>
            <a:br>
              <a:rPr lang="en-US" dirty="0"/>
            </a:br>
            <a:r>
              <a:rPr lang="en-US" dirty="0">
                <a:hlinkClick r:id="rId2"/>
              </a:rPr>
              <a:t>United States 2018 Statistics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0B79BE-A5BF-4C41-A93E-934BF36BE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535634"/>
            <a:ext cx="7467600" cy="504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4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Alex’s Categories of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Education, reminders, and </a:t>
            </a:r>
            <a:br>
              <a:rPr lang="en-US" dirty="0"/>
            </a:br>
            <a:r>
              <a:rPr lang="en-US" dirty="0"/>
              <a:t>data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health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Physiological signals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Momentary symptom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health management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5314A4B-E7A2-B64E-AD57-217C57A4F272}"/>
              </a:ext>
            </a:extLst>
          </p:cNvPr>
          <p:cNvGrpSpPr/>
          <p:nvPr/>
        </p:nvGrpSpPr>
        <p:grpSpPr>
          <a:xfrm>
            <a:off x="7586794" y="3962399"/>
            <a:ext cx="4195209" cy="1582503"/>
            <a:chOff x="7696200" y="3660376"/>
            <a:chExt cx="4195209" cy="1582503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B4EBD864-3242-4E46-A07D-3D1B88AA7C43}"/>
                </a:ext>
              </a:extLst>
            </p:cNvPr>
            <p:cNvSpPr/>
            <p:nvPr/>
          </p:nvSpPr>
          <p:spPr>
            <a:xfrm>
              <a:off x="7696200" y="3660376"/>
              <a:ext cx="838200" cy="1582503"/>
            </a:xfrm>
            <a:prstGeom prst="rightBrac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63F36DD-B45F-024E-975A-1234C6B02C4C}"/>
                </a:ext>
              </a:extLst>
            </p:cNvPr>
            <p:cNvSpPr txBox="1"/>
            <p:nvPr/>
          </p:nvSpPr>
          <p:spPr>
            <a:xfrm>
              <a:off x="8534400" y="4184581"/>
              <a:ext cx="3357009" cy="52322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</a:rPr>
                <a:t>Focus of this course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64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B0C8-CC9A-5A42-A00D-B34D80E2B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1. Education, Reminders, and Data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C5562-C75B-B845-B3D8-2A010A808A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Leverages the communication capabilities of mobile devices to support existing practices for healthcare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Improved access to health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Multimedia guidebooks for remote medical decision-making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Reminders for medication adherence and clinic visits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Digital forms for facilitating data entry</a:t>
            </a:r>
          </a:p>
        </p:txBody>
      </p:sp>
    </p:spTree>
    <p:extLst>
      <p:ext uri="{BB962C8B-B14F-4D97-AF65-F5344CB8AC3E}">
        <p14:creationId xmlns:p14="http://schemas.microsoft.com/office/powerpoint/2010/main" val="373601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900" dirty="0"/>
              <a:t>1. Education, Reminders, and Data Management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742044" cy="4525963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Ngabo et al. '12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Maternal deaths in low- and middle-income countries are often due to delays in health-related decision-making as a result of adverse events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b="1" dirty="0"/>
              <a:t> </a:t>
            </a:r>
            <a:r>
              <a:rPr lang="en-US" dirty="0"/>
              <a:t>SMS can be used to scaffold communication between community health workers and mother-infant pairs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636A8F-B413-254B-ACB7-0D5AFF7AD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2" r="10937"/>
          <a:stretch/>
        </p:blipFill>
        <p:spPr>
          <a:xfrm>
            <a:off x="7351644" y="1911626"/>
            <a:ext cx="3962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4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Population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Leverage trends across communities to understand population-level trends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Urban mobility and access to green space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Epidemic monitoring and contact tracing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Community-level predictors of long-term health</a:t>
            </a:r>
          </a:p>
        </p:txBody>
      </p:sp>
    </p:spTree>
    <p:extLst>
      <p:ext uri="{BB962C8B-B14F-4D97-AF65-F5344CB8AC3E}">
        <p14:creationId xmlns:p14="http://schemas.microsoft.com/office/powerpoint/2010/main" val="113097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Population Health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553200" cy="452596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Wesolowski et al. ‘13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Identifying the “sources” and “sinks” of malaria transmission due to human travel would improve malaria control in Kenya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b="1" dirty="0"/>
              <a:t> </a:t>
            </a:r>
            <a:r>
              <a:rPr lang="en-US" dirty="0"/>
              <a:t>Smartphone mobility data (i.e., cell tower connections) can be used to approximate travel to and from major cities and villages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97AFC-4570-AB43-9CD5-84AE00D79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77"/>
          <a:stretch/>
        </p:blipFill>
        <p:spPr>
          <a:xfrm>
            <a:off x="7371522" y="3773795"/>
            <a:ext cx="4210877" cy="2557994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A6CA8D5C-136E-8541-BB78-EEA89028D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889"/>
          <a:stretch/>
        </p:blipFill>
        <p:spPr bwMode="auto">
          <a:xfrm>
            <a:off x="7615237" y="1288774"/>
            <a:ext cx="3128963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22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Physiological 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Measure continuous, real-time indicators of health that apply to the population at large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Heart rate (HR), heart rate variability (HRV), and stress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Blood pressure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Maximal oxygen consumption (VO₂ max)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Oxygen saturation (</a:t>
            </a:r>
            <a:r>
              <a:rPr lang="en-US" sz="2800" dirty="0" err="1"/>
              <a:t>SpO</a:t>
            </a:r>
            <a:r>
              <a:rPr lang="en-US" sz="2800" dirty="0"/>
              <a:t>₂)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Step 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Gait speed and stride length</a:t>
            </a:r>
          </a:p>
        </p:txBody>
      </p:sp>
    </p:spTree>
    <p:extLst>
      <p:ext uri="{BB962C8B-B14F-4D97-AF65-F5344CB8AC3E}">
        <p14:creationId xmlns:p14="http://schemas.microsoft.com/office/powerpoint/2010/main" val="163467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Physiological Signals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553200" cy="4525963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 err="1">
                <a:hlinkClick r:id="rId2"/>
              </a:rPr>
              <a:t>Holz</a:t>
            </a:r>
            <a:r>
              <a:rPr lang="en-US" dirty="0">
                <a:hlinkClick r:id="rId2"/>
              </a:rPr>
              <a:t> and Wang ‘17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Blood pressure naturally varies throughout the day, so any one-time measurement is likely to be confounded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b="1" dirty="0"/>
              <a:t> </a:t>
            </a:r>
            <a:r>
              <a:rPr lang="en-US" dirty="0"/>
              <a:t>Photoplethysmography (PPG) sensors can be embedded in glasses to continuously measure pulse transit time, which is related to blood pressure</a:t>
            </a:r>
          </a:p>
        </p:txBody>
      </p:sp>
      <p:pic>
        <p:nvPicPr>
          <p:cNvPr id="4" name="Picture 3" descr="A person with glasses&#10;&#10;Description automatically generated with low confidence">
            <a:extLst>
              <a:ext uri="{FF2B5EF4-FFF2-40B4-BE49-F238E27FC236}">
                <a16:creationId xmlns:a16="http://schemas.microsoft.com/office/drawing/2014/main" id="{52D8DED4-96AE-5D4F-88AC-6C826E425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522" y="1187981"/>
            <a:ext cx="2788372" cy="262202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CDC6FD9-BDE3-704C-AD11-B2B75F126A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"/>
          <a:stretch/>
        </p:blipFill>
        <p:spPr>
          <a:xfrm>
            <a:off x="8825947" y="3429000"/>
            <a:ext cx="2756451" cy="263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2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CD0A-6D4F-9D42-A4D7-B11599C9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4. Momentary Symptom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7AB7-02DD-1A47-A084-7ED2A20E2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Ask users to go through an explicit procedure with their phone (e.g., perform a gesture, take a selfie) to take a measurement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Finger tapping task for fine motor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Timed up-and-go (TUG) walking task for mobility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Place finger over the camera or selfie recording for PPG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Picture of skin lesion for skin cancer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1367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46205-DF15-C74B-BF8F-FF3270F6C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Momentary Symptom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5E0D-76DD-2847-A559-6548E05D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5803900" cy="4525963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b="1" dirty="0"/>
              <a:t> </a:t>
            </a:r>
            <a:r>
              <a:rPr lang="en-US" dirty="0">
                <a:hlinkClick r:id="rId2"/>
              </a:rPr>
              <a:t>de Greef et al. ’14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b="1" dirty="0"/>
              <a:t> </a:t>
            </a:r>
            <a:r>
              <a:rPr lang="en-US" dirty="0"/>
              <a:t>Neonatal jaundice is subjective and difficult for new parents to identify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dirty="0"/>
              <a:t> The smartphone’s camera can accurately and objectively measure colors, which can be converted to a bilirubin measurement </a:t>
            </a:r>
            <a:endParaRPr lang="en-US" b="1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3BFCED5-EE5C-4349-AC8C-EBAEEDF60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6" r="12352"/>
          <a:stretch/>
        </p:blipFill>
        <p:spPr bwMode="auto">
          <a:xfrm>
            <a:off x="6413500" y="1767682"/>
            <a:ext cx="51689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6D8B5-A0C5-CA43-A31C-09FEAC34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 of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737AE-52B9-744B-95D2-19C1CA474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“The use of mobile and wireless devices to improve health outcomes, health care services, and health research</a:t>
            </a:r>
            <a:r>
              <a:rPr lang="en-US"/>
              <a:t>” </a:t>
            </a:r>
            <a:br>
              <a:rPr lang="en-US"/>
            </a:br>
            <a:r>
              <a:rPr lang="en-US"/>
              <a:t>– </a:t>
            </a:r>
            <a:r>
              <a:rPr lang="en-US" dirty="0">
                <a:hlinkClick r:id="rId2"/>
              </a:rPr>
              <a:t>National Institutes of Health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“Medical and public health practice supported by mobile devices” – </a:t>
            </a:r>
            <a:r>
              <a:rPr lang="en-US" dirty="0">
                <a:hlinkClick r:id="rId3"/>
              </a:rPr>
              <a:t>World Health Organization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“The monitoring and sharing of health information via mobile technology” – </a:t>
            </a:r>
            <a:r>
              <a:rPr lang="en-US" dirty="0">
                <a:hlinkClick r:id="rId4"/>
              </a:rPr>
              <a:t>Business Insider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31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CD0A-6D4F-9D42-A4D7-B11599C9E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5. Continuous Health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B7AB7-02DD-1A47-A084-7ED2A20E2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dirty="0"/>
              <a:t>Leverage passive sensing to continuously measure physiological signals, behaviors, and contextual variables that may indicate a person’s health state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Diabetes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Cough detection and classification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Influenza-like symptom monitoring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Stress / mental health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Smoking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Just-in-time adaptive interventions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766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3598-5D27-874C-B9F6-3F64C2C38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Continuous Health Management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3C9EC8B-25CA-7C4A-A683-F8306726F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6477000" cy="4525963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1800"/>
              </a:spcAft>
            </a:pPr>
            <a:r>
              <a:rPr lang="en-US" b="1" u="sng" dirty="0"/>
              <a:t>Example: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Wang et al. ‘16</a:t>
            </a:r>
            <a:endParaRPr lang="en-US" dirty="0"/>
          </a:p>
          <a:p>
            <a:pPr>
              <a:spcAft>
                <a:spcPts val="1800"/>
              </a:spcAft>
            </a:pPr>
            <a:r>
              <a:rPr lang="en-US" b="1" u="sng" dirty="0"/>
              <a:t>Motivation:</a:t>
            </a:r>
            <a:r>
              <a:rPr lang="en-US" dirty="0"/>
              <a:t> Schizophrenics experience dynamic changes and episodes at a frequent rate yet cannot be constantly monitored by clinicians </a:t>
            </a:r>
          </a:p>
          <a:p>
            <a:pPr>
              <a:spcAft>
                <a:spcPts val="1800"/>
              </a:spcAft>
            </a:pPr>
            <a:r>
              <a:rPr lang="en-US" b="1" u="sng" dirty="0"/>
              <a:t>Opportunity:</a:t>
            </a:r>
            <a:r>
              <a:rPr lang="en-US" dirty="0"/>
              <a:t> Smartphones can measure behavioral, environmental, and contextual indicators of mental health status (e.g., activity level, sleep duration, location)</a:t>
            </a:r>
            <a:endParaRPr lang="en-US" b="1" dirty="0"/>
          </a:p>
        </p:txBody>
      </p:sp>
      <p:pic>
        <p:nvPicPr>
          <p:cNvPr id="9" name="Picture 2" descr="See the source image">
            <a:extLst>
              <a:ext uri="{FF2B5EF4-FFF2-40B4-BE49-F238E27FC236}">
                <a16:creationId xmlns:a16="http://schemas.microsoft.com/office/drawing/2014/main" id="{6DCC0F9B-D5AC-6F4D-B136-C00B8F1F7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764" y="1636990"/>
            <a:ext cx="4465636" cy="446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0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C11D0-171A-994C-83E0-63697F61B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Momentary vs. Continuous Assessment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A03DE-B54F-6045-A43F-3B824CF47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b="0" u="sng" dirty="0"/>
              <a:t>Momentary (Active) Assessment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C0420F-64D4-BF43-8631-066FB005EF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t">
            <a:normAutofit/>
          </a:bodyPr>
          <a:lstStyle/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More control over where, when, and how data is collected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Requires users to remember to test themselves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May require expertise to be used properly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979EE6-3B8D-8142-85FE-CC77158A0A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b="0" u="sng" dirty="0"/>
              <a:t>Continuous (Passive) Assessment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358261-ECB7-B144-A9EA-4CAFD0F4EC9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t">
            <a:normAutofit/>
          </a:bodyPr>
          <a:lstStyle/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Designed to collect data passively without needing user involvement</a:t>
            </a:r>
          </a:p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Richer time resolution of data</a:t>
            </a:r>
          </a:p>
          <a:p>
            <a:pPr marL="342900" indent="-342900">
              <a:buClr>
                <a:srgbClr val="00B050"/>
              </a:buClr>
              <a:buSzPct val="120000"/>
              <a:buFont typeface="System Font Regular"/>
              <a:buChar char="+"/>
            </a:pPr>
            <a:r>
              <a:rPr lang="en-US" dirty="0"/>
              <a:t>Enables opportunistic interventions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Limited control over where, when, and how data is collected</a:t>
            </a:r>
          </a:p>
          <a:p>
            <a:pPr marL="342900" indent="-342900">
              <a:buClr>
                <a:srgbClr val="C00000"/>
              </a:buClr>
              <a:buSzPct val="120000"/>
              <a:buFont typeface="System Font Regular"/>
              <a:buChar char="–"/>
            </a:pPr>
            <a:r>
              <a:rPr lang="en-US" dirty="0"/>
              <a:t>More things can go wrong due to higher measurement frequency</a:t>
            </a:r>
          </a:p>
        </p:txBody>
      </p:sp>
    </p:spTree>
    <p:extLst>
      <p:ext uri="{BB962C8B-B14F-4D97-AF65-F5344CB8AC3E}">
        <p14:creationId xmlns:p14="http://schemas.microsoft.com/office/powerpoint/2010/main" val="3803828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7F73-7B30-9548-9289-D9546EA3E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Alex’s Categories of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7DDCF-009E-AA4E-94C0-7E1379A2C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7239000" cy="452596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Education, reminders, and </a:t>
            </a:r>
            <a:br>
              <a:rPr lang="en-US" dirty="0"/>
            </a:br>
            <a:r>
              <a:rPr lang="en-US" dirty="0"/>
              <a:t>data management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Population health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Physiological signals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Momentary symptom assessment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Continuous health management</a:t>
            </a:r>
          </a:p>
        </p:txBody>
      </p:sp>
    </p:spTree>
    <p:extLst>
      <p:ext uri="{BB962C8B-B14F-4D97-AF65-F5344CB8AC3E}">
        <p14:creationId xmlns:p14="http://schemas.microsoft.com/office/powerpoint/2010/main" val="3740423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9608"/>
            <a:ext cx="10972800" cy="914399"/>
          </a:xfrm>
        </p:spPr>
        <p:txBody>
          <a:bodyPr>
            <a:normAutofit/>
          </a:bodyPr>
          <a:lstStyle/>
          <a:p>
            <a:r>
              <a:rPr lang="en-US" b="1" u="sng" dirty="0"/>
              <a:t>Trade-offs in hardware sophistication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11A7DF-BB8B-964B-8695-2D7D4754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5360"/>
              </p:ext>
            </p:extLst>
          </p:nvPr>
        </p:nvGraphicFramePr>
        <p:xfrm>
          <a:off x="609601" y="3108969"/>
          <a:ext cx="2361992" cy="2598636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2361992">
                  <a:extLst>
                    <a:ext uri="{9D8B030D-6E8A-4147-A177-3AD203B41FA5}">
                      <a16:colId xmlns:a16="http://schemas.microsoft.com/office/drawing/2014/main" val="2544749587"/>
                    </a:ext>
                  </a:extLst>
                </a:gridCol>
              </a:tblGrid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 err="1"/>
                        <a:t>Deployability</a:t>
                      </a:r>
                      <a:endParaRPr lang="en-US" sz="2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Instrumentation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40955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23E3E-B041-434A-9994-339C62527CDA}"/>
              </a:ext>
            </a:extLst>
          </p:cNvPr>
          <p:cNvSpPr txBox="1">
            <a:spLocks/>
          </p:cNvSpPr>
          <p:nvPr/>
        </p:nvSpPr>
        <p:spPr>
          <a:xfrm>
            <a:off x="609600" y="5791200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1" dirty="0">
                <a:solidFill>
                  <a:srgbClr val="C00000"/>
                </a:solidFill>
              </a:rPr>
              <a:t>Which endpoints should we target for which use cases?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7A3C9BA-474A-C74C-8B49-530C7797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038620"/>
              </p:ext>
            </p:extLst>
          </p:nvPr>
        </p:nvGraphicFramePr>
        <p:xfrm>
          <a:off x="6858414" y="2346969"/>
          <a:ext cx="4723984" cy="33606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61992">
                  <a:extLst>
                    <a:ext uri="{9D8B030D-6E8A-4147-A177-3AD203B41FA5}">
                      <a16:colId xmlns:a16="http://schemas.microsoft.com/office/drawing/2014/main" val="2212656416"/>
                    </a:ext>
                  </a:extLst>
                </a:gridCol>
                <a:gridCol w="2361992">
                  <a:extLst>
                    <a:ext uri="{9D8B030D-6E8A-4147-A177-3AD203B41FA5}">
                      <a16:colId xmlns:a16="http://schemas.microsoft.com/office/drawing/2014/main" val="1730164289"/>
                    </a:ext>
                  </a:extLst>
                </a:gridCol>
              </a:tblGrid>
              <a:tr h="7541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Low-End Smartphones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High-End Smartphones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Most ubiquitous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Limited to 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tech-savvy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Limited sensors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Better sensors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  <a:tr h="86621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At the mercy of smartphone manufacturers and developers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409555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94CFD82C-609C-3F48-A64C-3BFC2EFE1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717164"/>
              </p:ext>
            </p:extLst>
          </p:nvPr>
        </p:nvGraphicFramePr>
        <p:xfrm>
          <a:off x="2971593" y="2350888"/>
          <a:ext cx="3886821" cy="33527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86821">
                  <a:extLst>
                    <a:ext uri="{9D8B030D-6E8A-4147-A177-3AD203B41FA5}">
                      <a16:colId xmlns:a16="http://schemas.microsoft.com/office/drawing/2014/main" val="1955426289"/>
                    </a:ext>
                  </a:extLst>
                </a:gridCol>
              </a:tblGrid>
              <a:tr h="754163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Dedicated Hardware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Need strategy to distribute </a:t>
                      </a:r>
                      <a:br>
                        <a:rPr lang="en-US" sz="2200" dirty="0"/>
                      </a:br>
                      <a:r>
                        <a:rPr lang="en-US" sz="2200" dirty="0"/>
                        <a:t>at scale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Can be specifically designed to requirements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Complete control over hardware and 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7409555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E4150BC3-51A5-C94D-B6C9-B6658F268ED8}"/>
              </a:ext>
            </a:extLst>
          </p:cNvPr>
          <p:cNvSpPr/>
          <p:nvPr/>
        </p:nvSpPr>
        <p:spPr>
          <a:xfrm>
            <a:off x="7467600" y="336119"/>
            <a:ext cx="4495800" cy="11430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2400" b="1" u="sng" dirty="0">
                <a:solidFill>
                  <a:srgbClr val="C00000"/>
                </a:solidFill>
              </a:rPr>
              <a:t>Note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Phones can be augmented with attachments</a:t>
            </a:r>
          </a:p>
        </p:txBody>
      </p:sp>
    </p:spTree>
    <p:extLst>
      <p:ext uri="{BB962C8B-B14F-4D97-AF65-F5344CB8AC3E}">
        <p14:creationId xmlns:p14="http://schemas.microsoft.com/office/powerpoint/2010/main" val="35929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09608"/>
            <a:ext cx="10972800" cy="914399"/>
          </a:xfrm>
        </p:spPr>
        <p:txBody>
          <a:bodyPr>
            <a:normAutofit/>
          </a:bodyPr>
          <a:lstStyle/>
          <a:p>
            <a:r>
              <a:rPr lang="en-US" b="1" u="sng" dirty="0"/>
              <a:t>Designing for non-expert users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C11A7DF-BB8B-964B-8695-2D7D475408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76010"/>
              </p:ext>
            </p:extLst>
          </p:nvPr>
        </p:nvGraphicFramePr>
        <p:xfrm>
          <a:off x="609601" y="2263615"/>
          <a:ext cx="4927598" cy="271765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04999">
                  <a:extLst>
                    <a:ext uri="{9D8B030D-6E8A-4147-A177-3AD203B41FA5}">
                      <a16:colId xmlns:a16="http://schemas.microsoft.com/office/drawing/2014/main" val="2544749587"/>
                    </a:ext>
                  </a:extLst>
                </a:gridCol>
                <a:gridCol w="3022599">
                  <a:extLst>
                    <a:ext uri="{9D8B030D-6E8A-4147-A177-3AD203B41FA5}">
                      <a16:colId xmlns:a16="http://schemas.microsoft.com/office/drawing/2014/main" val="2212656416"/>
                    </a:ext>
                  </a:extLst>
                </a:gridCol>
              </a:tblGrid>
              <a:tr h="754163">
                <a:tc>
                  <a:txBody>
                    <a:bodyPr/>
                    <a:lstStyle/>
                    <a:p>
                      <a:pPr algn="ctr"/>
                      <a:endParaRPr lang="en-US" sz="22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Research Study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Device Operator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/>
                        <a:t>A </a:t>
                      </a:r>
                      <a:r>
                        <a:rPr lang="en-US" sz="2200" dirty="0"/>
                        <a:t>researcher or study coordinator familiar with the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621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Environment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Controlled lab environment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523E3E-B041-434A-9994-339C62527CDA}"/>
              </a:ext>
            </a:extLst>
          </p:cNvPr>
          <p:cNvSpPr txBox="1">
            <a:spLocks/>
          </p:cNvSpPr>
          <p:nvPr/>
        </p:nvSpPr>
        <p:spPr>
          <a:xfrm>
            <a:off x="609600" y="5105400"/>
            <a:ext cx="10972800" cy="1530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do we ensure everything data is high quality?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do guide people to use mHealth tools properly?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D4C87B84-BA90-354E-85C9-973077E63D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891429"/>
              </p:ext>
            </p:extLst>
          </p:nvPr>
        </p:nvGraphicFramePr>
        <p:xfrm>
          <a:off x="5537199" y="2264250"/>
          <a:ext cx="3022599" cy="27163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2599">
                  <a:extLst>
                    <a:ext uri="{9D8B030D-6E8A-4147-A177-3AD203B41FA5}">
                      <a16:colId xmlns:a16="http://schemas.microsoft.com/office/drawing/2014/main" val="1730164289"/>
                    </a:ext>
                  </a:extLst>
                </a:gridCol>
              </a:tblGrid>
              <a:tr h="75657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Clinical Deployment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1093847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Doctors, EMTs, and nurses with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5962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Hospital lighting, consistent noise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94DB5300-8D0B-1A4D-A844-85AB91843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858923"/>
              </p:ext>
            </p:extLst>
          </p:nvPr>
        </p:nvGraphicFramePr>
        <p:xfrm>
          <a:off x="8559798" y="2263615"/>
          <a:ext cx="3022599" cy="271638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2599">
                  <a:extLst>
                    <a:ext uri="{9D8B030D-6E8A-4147-A177-3AD203B41FA5}">
                      <a16:colId xmlns:a16="http://schemas.microsoft.com/office/drawing/2014/main" val="1955426289"/>
                    </a:ext>
                  </a:extLst>
                </a:gridCol>
              </a:tblGrid>
              <a:tr h="756578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Smartphones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6397649"/>
                  </a:ext>
                </a:extLst>
              </a:tr>
              <a:tr h="1093847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US" sz="2200" dirty="0"/>
                        <a:t>Ordinary people without training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9353857"/>
                  </a:ext>
                </a:extLst>
              </a:tr>
              <a:tr h="8659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2200" dirty="0"/>
                        <a:t>Anywhere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6547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5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05001"/>
            <a:ext cx="6934200" cy="3200399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</a:pPr>
            <a:r>
              <a:rPr lang="en-US" dirty="0"/>
              <a:t>Doctors are trained to interpret medical information, ordinary people are not</a:t>
            </a:r>
          </a:p>
          <a:p>
            <a:r>
              <a:rPr lang="en-US" dirty="0"/>
              <a:t>Even the “simplest” data can lead people to illogical conclusions</a:t>
            </a:r>
          </a:p>
          <a:p>
            <a:pPr marL="457200" indent="-4572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dirty="0"/>
              <a:t>Example on weight scales: </a:t>
            </a:r>
            <a:br>
              <a:rPr lang="en-US" dirty="0"/>
            </a:br>
            <a:r>
              <a:rPr lang="en-US" dirty="0">
                <a:hlinkClick r:id="rId2"/>
              </a:rPr>
              <a:t>Kay et al. ‘13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7C88C53-4A1F-9943-A9DC-C49A24E22A5F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Designing for non-expert users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6A22D4E-E63A-2946-9FCB-92FF0C19E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990600"/>
            <a:ext cx="3998945" cy="3779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7FF3ED-A6CC-2F49-8F2D-3F5C66615176}"/>
              </a:ext>
            </a:extLst>
          </p:cNvPr>
          <p:cNvSpPr txBox="1">
            <a:spLocks/>
          </p:cNvSpPr>
          <p:nvPr/>
        </p:nvSpPr>
        <p:spPr>
          <a:xfrm>
            <a:off x="609600" y="5105400"/>
            <a:ext cx="10972800" cy="15304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are people supposed to interpret their data?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What are people supposed to do with their results?</a:t>
            </a:r>
          </a:p>
        </p:txBody>
      </p:sp>
    </p:spTree>
    <p:extLst>
      <p:ext uri="{BB962C8B-B14F-4D97-AF65-F5344CB8AC3E}">
        <p14:creationId xmlns:p14="http://schemas.microsoft.com/office/powerpoint/2010/main" val="226083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DC51-8BF1-E741-A265-BC50AB7AA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ABD1-126D-CE4C-B298-EC1EA7289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0"/>
            <a:ext cx="7543800" cy="3594099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sensor specifications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Sampling rate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Camera color sensitivity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 physical layout of sensors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Relative position of microphone and speaker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Relative position of camera and flash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Relative position of vibration motor and accelerometer</a:t>
            </a:r>
          </a:p>
          <a:p>
            <a:pPr marL="457200" indent="-4572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Different levels of API access</a:t>
            </a:r>
          </a:p>
        </p:txBody>
      </p:sp>
      <p:pic>
        <p:nvPicPr>
          <p:cNvPr id="11266" name="Picture 2" descr="See the source image">
            <a:extLst>
              <a:ext uri="{FF2B5EF4-FFF2-40B4-BE49-F238E27FC236}">
                <a16:creationId xmlns:a16="http://schemas.microsoft.com/office/drawing/2014/main" id="{7502C7AD-7E66-A549-A2C7-D2FB164D8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65" r="1"/>
          <a:stretch/>
        </p:blipFill>
        <p:spPr bwMode="auto">
          <a:xfrm>
            <a:off x="8382000" y="1710729"/>
            <a:ext cx="3529456" cy="476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D0C335-B928-9549-B8F2-91F37512F3EC}"/>
              </a:ext>
            </a:extLst>
          </p:cNvPr>
          <p:cNvSpPr/>
          <p:nvPr/>
        </p:nvSpPr>
        <p:spPr>
          <a:xfrm>
            <a:off x="609600" y="5575300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>
                <a:solidFill>
                  <a:srgbClr val="C00000"/>
                </a:solidFill>
              </a:rPr>
              <a:t>How do we ensure mHealth apps work </a:t>
            </a:r>
            <a:br>
              <a:rPr lang="en-US" sz="3200" i="1" dirty="0">
                <a:solidFill>
                  <a:srgbClr val="C00000"/>
                </a:solidFill>
              </a:rPr>
            </a:br>
            <a:r>
              <a:rPr lang="en-US" sz="3200" i="1" dirty="0">
                <a:solidFill>
                  <a:srgbClr val="C00000"/>
                </a:solidFill>
              </a:rPr>
              <a:t>for all phones?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718F56-62B8-834B-9097-9EF547B0F0EC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Not all smartphones are created equal</a:t>
            </a:r>
          </a:p>
        </p:txBody>
      </p:sp>
    </p:spTree>
    <p:extLst>
      <p:ext uri="{BB962C8B-B14F-4D97-AF65-F5344CB8AC3E}">
        <p14:creationId xmlns:p14="http://schemas.microsoft.com/office/powerpoint/2010/main" val="8039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250C-A2D7-344E-B085-7E1FF04B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0E53A-E574-BC48-971F-E0E0DE8AE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81201"/>
            <a:ext cx="10972800" cy="3276600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1800"/>
              </a:spcAft>
            </a:pPr>
            <a:r>
              <a:rPr lang="en-US" sz="2800" dirty="0"/>
              <a:t>Selecting an appropriate baseline for model training and evaluation depends on more than just accuracy</a:t>
            </a:r>
          </a:p>
          <a:p>
            <a:r>
              <a:rPr lang="en-US" sz="2800" b="1" dirty="0"/>
              <a:t>Example: </a:t>
            </a:r>
            <a:r>
              <a:rPr lang="en-US" sz="2800" dirty="0"/>
              <a:t>Imagine we are developing a system to measure stress throughout the day. What would be the best approach for comparison?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Salivary cortisol test: accurate, but extremely inconvenient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Stress survey (PHQ-9): very subjective, but easy to complete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B81E4B0-F24B-A27C-5D11-D843AD1835DA}"/>
              </a:ext>
            </a:extLst>
          </p:cNvPr>
          <p:cNvSpPr txBox="1">
            <a:spLocks/>
          </p:cNvSpPr>
          <p:nvPr/>
        </p:nvSpPr>
        <p:spPr>
          <a:xfrm>
            <a:off x="609600" y="5403745"/>
            <a:ext cx="10972800" cy="13018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Are we training models on the right labels?</a:t>
            </a:r>
          </a:p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Are we comparing our systems to the right baseline?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ED542DE-DD34-F617-08C3-8267996C3C52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Deciding on the most appropriate baseline(s)</a:t>
            </a:r>
          </a:p>
        </p:txBody>
      </p:sp>
    </p:spTree>
    <p:extLst>
      <p:ext uri="{BB962C8B-B14F-4D97-AF65-F5344CB8AC3E}">
        <p14:creationId xmlns:p14="http://schemas.microsoft.com/office/powerpoint/2010/main" val="261706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698D1-5881-7A43-A8C3-2E52450EF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63F21-A219-BF47-B321-CD58D4C21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224007"/>
            <a:ext cx="5384800" cy="295759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700" b="1" dirty="0"/>
              <a:t>Examples of demographic bias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PPG: </a:t>
            </a:r>
            <a:r>
              <a:rPr lang="en-US" sz="2700" dirty="0"/>
              <a:t>skin tone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Cough counting:</a:t>
            </a:r>
            <a:r>
              <a:rPr lang="en-US" sz="2700" dirty="0"/>
              <a:t> voice characteristics across genders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Pupil measurements:</a:t>
            </a:r>
            <a:r>
              <a:rPr lang="en-US" sz="2700" dirty="0"/>
              <a:t> eye color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9C7492-F880-3947-BF8A-440DE2CE3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2224007"/>
            <a:ext cx="5384800" cy="318619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700" b="1" dirty="0"/>
              <a:t>Other examples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Step counting:</a:t>
            </a:r>
            <a:r>
              <a:rPr lang="en-US" sz="2700" dirty="0"/>
              <a:t> device placement (e.g., pockets but not purses)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Any project:</a:t>
            </a:r>
            <a:r>
              <a:rPr lang="en-US" sz="2700" dirty="0"/>
              <a:t> device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700" b="1" dirty="0"/>
              <a:t>Any project:</a:t>
            </a:r>
            <a:r>
              <a:rPr lang="en-US" sz="2700" dirty="0"/>
              <a:t> data collection environment for targeted populations</a:t>
            </a:r>
            <a:endParaRPr lang="en-US" sz="27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430FF8B-E8C9-9644-A346-6207D3198454}"/>
              </a:ext>
            </a:extLst>
          </p:cNvPr>
          <p:cNvSpPr txBox="1">
            <a:spLocks/>
          </p:cNvSpPr>
          <p:nvPr/>
        </p:nvSpPr>
        <p:spPr>
          <a:xfrm>
            <a:off x="609600" y="1309608"/>
            <a:ext cx="10972800" cy="914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/>
              <a:t>Endless potential for bias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5002002-A795-7A42-9060-1D4752C3CA45}"/>
              </a:ext>
            </a:extLst>
          </p:cNvPr>
          <p:cNvSpPr txBox="1">
            <a:spLocks/>
          </p:cNvSpPr>
          <p:nvPr/>
        </p:nvSpPr>
        <p:spPr>
          <a:xfrm>
            <a:off x="609600" y="5410200"/>
            <a:ext cx="10972800" cy="12256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i="1" dirty="0">
                <a:solidFill>
                  <a:srgbClr val="C00000"/>
                </a:solidFill>
              </a:rPr>
              <a:t>How do we identify and mitigate these potential biases?</a:t>
            </a:r>
          </a:p>
        </p:txBody>
      </p:sp>
    </p:spTree>
    <p:extLst>
      <p:ext uri="{BB962C8B-B14F-4D97-AF65-F5344CB8AC3E}">
        <p14:creationId xmlns:p14="http://schemas.microsoft.com/office/powerpoint/2010/main" val="299397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DE50-292A-5047-924B-B1F058CF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“Traditional” Mobile Devices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313FFA-287B-A646-B988-1D0749C8425C}"/>
              </a:ext>
            </a:extLst>
          </p:cNvPr>
          <p:cNvGrpSpPr/>
          <p:nvPr/>
        </p:nvGrpSpPr>
        <p:grpSpPr>
          <a:xfrm>
            <a:off x="9467477" y="2133600"/>
            <a:ext cx="2475350" cy="3463941"/>
            <a:chOff x="283987" y="1743359"/>
            <a:chExt cx="2475350" cy="3463941"/>
          </a:xfrm>
        </p:grpSpPr>
        <p:pic>
          <p:nvPicPr>
            <p:cNvPr id="1034" name="Picture 10" descr="See the source image">
              <a:extLst>
                <a:ext uri="{FF2B5EF4-FFF2-40B4-BE49-F238E27FC236}">
                  <a16:creationId xmlns:a16="http://schemas.microsoft.com/office/drawing/2014/main" id="{70AF5D02-522E-D745-B5E9-25A82CE7DA3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729"/>
            <a:stretch/>
          </p:blipFill>
          <p:spPr bwMode="auto">
            <a:xfrm>
              <a:off x="283987" y="1743359"/>
              <a:ext cx="2475350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B0A602E-27D4-5544-A917-20F219B724E0}"/>
                </a:ext>
              </a:extLst>
            </p:cNvPr>
            <p:cNvSpPr txBox="1"/>
            <p:nvPr/>
          </p:nvSpPr>
          <p:spPr>
            <a:xfrm>
              <a:off x="376958" y="4807190"/>
              <a:ext cx="2289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Palm Pilots / PDAs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583BCF5-BC20-0C4D-BF98-7A8928006288}"/>
              </a:ext>
            </a:extLst>
          </p:cNvPr>
          <p:cNvGrpSpPr/>
          <p:nvPr/>
        </p:nvGrpSpPr>
        <p:grpSpPr>
          <a:xfrm>
            <a:off x="6406314" y="2136828"/>
            <a:ext cx="2475351" cy="3771714"/>
            <a:chOff x="3345149" y="1743360"/>
            <a:chExt cx="2475351" cy="3771714"/>
          </a:xfrm>
        </p:grpSpPr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A00E9897-C5F5-004B-B4EE-C0C0DB1792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655" t="3879" r="32864" b="3879"/>
            <a:stretch/>
          </p:blipFill>
          <p:spPr bwMode="auto">
            <a:xfrm>
              <a:off x="3345149" y="1743360"/>
              <a:ext cx="2475351" cy="2848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D2340C0-4664-BA4D-99A5-CFB845080786}"/>
                </a:ext>
              </a:extLst>
            </p:cNvPr>
            <p:cNvSpPr txBox="1"/>
            <p:nvPr/>
          </p:nvSpPr>
          <p:spPr>
            <a:xfrm>
              <a:off x="3404360" y="4807188"/>
              <a:ext cx="23569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Mobile / “Feature”</a:t>
              </a:r>
              <a:br>
                <a:rPr lang="en-US" sz="2000" dirty="0"/>
              </a:br>
              <a:r>
                <a:rPr lang="en-US" sz="2000" dirty="0"/>
                <a:t>Phones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5255FF8-EA77-9340-9EFC-317C8E26EF91}"/>
              </a:ext>
            </a:extLst>
          </p:cNvPr>
          <p:cNvGrpSpPr/>
          <p:nvPr/>
        </p:nvGrpSpPr>
        <p:grpSpPr>
          <a:xfrm>
            <a:off x="283986" y="2133601"/>
            <a:ext cx="2475352" cy="3463938"/>
            <a:chOff x="6406312" y="1743360"/>
            <a:chExt cx="2475352" cy="3463938"/>
          </a:xfrm>
        </p:grpSpPr>
        <p:pic>
          <p:nvPicPr>
            <p:cNvPr id="1028" name="Picture 4" descr="See the source image">
              <a:extLst>
                <a:ext uri="{FF2B5EF4-FFF2-40B4-BE49-F238E27FC236}">
                  <a16:creationId xmlns:a16="http://schemas.microsoft.com/office/drawing/2014/main" id="{DADF7209-7B0B-8445-984E-A615675B6A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07" r="11475"/>
            <a:stretch/>
          </p:blipFill>
          <p:spPr bwMode="auto">
            <a:xfrm>
              <a:off x="6406312" y="1743360"/>
              <a:ext cx="2475352" cy="284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F4F1C6-EEDB-224B-B36F-C2B5F89E4C20}"/>
                </a:ext>
              </a:extLst>
            </p:cNvPr>
            <p:cNvSpPr txBox="1"/>
            <p:nvPr/>
          </p:nvSpPr>
          <p:spPr>
            <a:xfrm>
              <a:off x="6793947" y="4807188"/>
              <a:ext cx="1694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Smartphones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2A9C43-43F3-9B4D-B692-2C6410E69F7F}"/>
              </a:ext>
            </a:extLst>
          </p:cNvPr>
          <p:cNvGrpSpPr/>
          <p:nvPr/>
        </p:nvGrpSpPr>
        <p:grpSpPr>
          <a:xfrm>
            <a:off x="3345150" y="2133601"/>
            <a:ext cx="2475352" cy="3774941"/>
            <a:chOff x="9467477" y="1743360"/>
            <a:chExt cx="2475352" cy="3774941"/>
          </a:xfrm>
        </p:grpSpPr>
        <p:pic>
          <p:nvPicPr>
            <p:cNvPr id="1030" name="Picture 6" descr="See the source image">
              <a:extLst>
                <a:ext uri="{FF2B5EF4-FFF2-40B4-BE49-F238E27FC236}">
                  <a16:creationId xmlns:a16="http://schemas.microsoft.com/office/drawing/2014/main" id="{103CF93A-9FB4-684F-95FD-928AD6A11E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95" r="25765"/>
            <a:stretch/>
          </p:blipFill>
          <p:spPr bwMode="auto">
            <a:xfrm>
              <a:off x="9467477" y="1743360"/>
              <a:ext cx="2475352" cy="284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C95B5D-2742-CB4E-BABA-BE5BB7750800}"/>
                </a:ext>
              </a:extLst>
            </p:cNvPr>
            <p:cNvSpPr txBox="1"/>
            <p:nvPr/>
          </p:nvSpPr>
          <p:spPr>
            <a:xfrm>
              <a:off x="9694300" y="4810415"/>
              <a:ext cx="202170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Smartwatches &amp;</a:t>
              </a:r>
              <a:br>
                <a:rPr lang="en-US" sz="2000" dirty="0"/>
              </a:br>
              <a:r>
                <a:rPr lang="en-US" sz="2000" dirty="0"/>
                <a:t>Fitness Trackers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043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4D14-344B-762B-85A4-5F4333BE0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mHealth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35DE5-0BEA-83E9-85FE-AC5809601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Trade-offs in hardware sophistication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Designing for non-expert users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Data collection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Interpretation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Not all smartphones are created equal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Deciding on the most appropriate baseline(s)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Endless potential for bias</a:t>
            </a:r>
          </a:p>
        </p:txBody>
      </p:sp>
    </p:spTree>
    <p:extLst>
      <p:ext uri="{BB962C8B-B14F-4D97-AF65-F5344CB8AC3E}">
        <p14:creationId xmlns:p14="http://schemas.microsoft.com/office/powerpoint/2010/main" val="107648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250C-A2D7-344E-B085-7E1FF04B9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TODO: Maintaining Retention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0E53A-E574-BC48-971F-E0E0DE8AE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/>
              <a:t>/articles/s41746-020-0224-8</a:t>
            </a:r>
          </a:p>
        </p:txBody>
      </p:sp>
    </p:spTree>
    <p:extLst>
      <p:ext uri="{BB962C8B-B14F-4D97-AF65-F5344CB8AC3E}">
        <p14:creationId xmlns:p14="http://schemas.microsoft.com/office/powerpoint/2010/main" val="1915393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F949-3D9B-AD4D-9E16-CFD9860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Venues to Explore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C97D6-9F4E-454C-B908-9258905F0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no particular order: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ACM HEALTH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ACM IMWUT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EAI </a:t>
            </a:r>
            <a:r>
              <a:rPr lang="en-US" dirty="0" err="1"/>
              <a:t>PervasiveHealth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JMIR mHealth &amp; </a:t>
            </a:r>
            <a:r>
              <a:rPr lang="en-US" dirty="0" err="1"/>
              <a:t>uHealth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NPJ Digital Medicine</a:t>
            </a:r>
          </a:p>
        </p:txBody>
      </p:sp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AB6F223A-D403-CE4C-89FF-104EBF835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430338"/>
            <a:ext cx="1600199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See the source image">
            <a:extLst>
              <a:ext uri="{FF2B5EF4-FFF2-40B4-BE49-F238E27FC236}">
                <a16:creationId xmlns:a16="http://schemas.microsoft.com/office/drawing/2014/main" id="{2292E61A-07D6-C845-8BFE-B05215181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616" y="4961470"/>
            <a:ext cx="4520488" cy="8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See the source image">
            <a:extLst>
              <a:ext uri="{FF2B5EF4-FFF2-40B4-BE49-F238E27FC236}">
                <a16:creationId xmlns:a16="http://schemas.microsoft.com/office/drawing/2014/main" id="{2778DB15-B4E7-3940-B6B1-806AF857C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7973014" y="1612235"/>
            <a:ext cx="3212307" cy="12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See the source image">
            <a:extLst>
              <a:ext uri="{FF2B5EF4-FFF2-40B4-BE49-F238E27FC236}">
                <a16:creationId xmlns:a16="http://schemas.microsoft.com/office/drawing/2014/main" id="{EBD450B5-0AFC-3548-8451-CE48793F7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225800"/>
            <a:ext cx="4479721" cy="123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13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BC7EC-4399-2247-A5A4-59078CD50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84634-A025-1243-93E0-EED246F8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2400"/>
              </a:spcAft>
            </a:pPr>
            <a:r>
              <a:rPr lang="en-US" dirty="0"/>
              <a:t>mHealth for Development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2"/>
              </a:rPr>
              <a:t>United Nations &amp; Vodafone Foundations</a:t>
            </a:r>
            <a:r>
              <a:rPr lang="en-US" dirty="0"/>
              <a:t>)</a:t>
            </a:r>
          </a:p>
          <a:p>
            <a:pPr>
              <a:spcAft>
                <a:spcPts val="2400"/>
              </a:spcAft>
            </a:pPr>
            <a:r>
              <a:rPr lang="en-US" dirty="0"/>
              <a:t>mHealth and Applications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Choe et al. ‘21</a:t>
            </a:r>
            <a:r>
              <a:rPr lang="en-US" dirty="0"/>
              <a:t>)</a:t>
            </a:r>
          </a:p>
          <a:p>
            <a:pPr>
              <a:spcAft>
                <a:spcPts val="2400"/>
              </a:spcAft>
            </a:pPr>
            <a:r>
              <a:rPr lang="en-US" dirty="0"/>
              <a:t>Challenges in Realizing Smartphone-Based Health Sensing (</a:t>
            </a:r>
            <a:r>
              <a:rPr lang="en-US" dirty="0">
                <a:hlinkClick r:id="rId4"/>
              </a:rPr>
              <a:t>Mariakakis et al. ‘19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0897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609600" y="1166019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</a:pPr>
            <a:r>
              <a:rPr lang="en-US" sz="6000" dirty="0"/>
              <a:t>Questions?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DE50-292A-5047-924B-B1F058CF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“Cutting Edge” Mobile Devices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16A500-72F2-0040-8FE9-D220F4EB7373}"/>
              </a:ext>
            </a:extLst>
          </p:cNvPr>
          <p:cNvGrpSpPr/>
          <p:nvPr/>
        </p:nvGrpSpPr>
        <p:grpSpPr>
          <a:xfrm>
            <a:off x="4818419" y="2149151"/>
            <a:ext cx="2555161" cy="3448390"/>
            <a:chOff x="4818419" y="2149151"/>
            <a:chExt cx="2555161" cy="3448390"/>
          </a:xfrm>
        </p:grpSpPr>
        <p:pic>
          <p:nvPicPr>
            <p:cNvPr id="24" name="Picture 16" descr="See the source image">
              <a:extLst>
                <a:ext uri="{FF2B5EF4-FFF2-40B4-BE49-F238E27FC236}">
                  <a16:creationId xmlns:a16="http://schemas.microsoft.com/office/drawing/2014/main" id="{5DB03A4C-CA18-514D-9C4B-764E910926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85" r="21785" b="2516"/>
            <a:stretch/>
          </p:blipFill>
          <p:spPr bwMode="auto">
            <a:xfrm>
              <a:off x="4818419" y="2149151"/>
              <a:ext cx="2555161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B717D8B-EC32-7047-AAAB-4073C869EC22}"/>
                </a:ext>
              </a:extLst>
            </p:cNvPr>
            <p:cNvSpPr txBox="1"/>
            <p:nvPr/>
          </p:nvSpPr>
          <p:spPr>
            <a:xfrm>
              <a:off x="4977746" y="5197431"/>
              <a:ext cx="2236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Bluetooth Beacon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0569521-2045-574F-A3CC-968B5E735C3F}"/>
              </a:ext>
            </a:extLst>
          </p:cNvPr>
          <p:cNvGrpSpPr/>
          <p:nvPr/>
        </p:nvGrpSpPr>
        <p:grpSpPr>
          <a:xfrm>
            <a:off x="8646239" y="2149151"/>
            <a:ext cx="2555163" cy="3448390"/>
            <a:chOff x="8965875" y="2149151"/>
            <a:chExt cx="2555163" cy="3448390"/>
          </a:xfrm>
        </p:grpSpPr>
        <p:pic>
          <p:nvPicPr>
            <p:cNvPr id="3074" name="Picture 2" descr="Image result for oura ring">
              <a:extLst>
                <a:ext uri="{FF2B5EF4-FFF2-40B4-BE49-F238E27FC236}">
                  <a16:creationId xmlns:a16="http://schemas.microsoft.com/office/drawing/2014/main" id="{16706E80-FCC6-5644-AD30-1B8C51991B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16" r="24716" b="2516"/>
            <a:stretch/>
          </p:blipFill>
          <p:spPr bwMode="auto">
            <a:xfrm>
              <a:off x="8965875" y="2149151"/>
              <a:ext cx="2555163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67E2A3-374F-6141-B951-E0437108B54E}"/>
                </a:ext>
              </a:extLst>
            </p:cNvPr>
            <p:cNvSpPr txBox="1"/>
            <p:nvPr/>
          </p:nvSpPr>
          <p:spPr>
            <a:xfrm>
              <a:off x="9352881" y="5197431"/>
              <a:ext cx="1540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Rings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0ECB3-A10D-D14F-85C3-E36D05A6B46C}"/>
              </a:ext>
            </a:extLst>
          </p:cNvPr>
          <p:cNvGrpSpPr/>
          <p:nvPr/>
        </p:nvGrpSpPr>
        <p:grpSpPr>
          <a:xfrm>
            <a:off x="990600" y="2133600"/>
            <a:ext cx="2555160" cy="3470289"/>
            <a:chOff x="670912" y="2133600"/>
            <a:chExt cx="2555160" cy="34702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AE3C40-1EF2-2645-B5BB-576CD790076C}"/>
                </a:ext>
              </a:extLst>
            </p:cNvPr>
            <p:cNvSpPr txBox="1"/>
            <p:nvPr/>
          </p:nvSpPr>
          <p:spPr>
            <a:xfrm>
              <a:off x="1057863" y="5203779"/>
              <a:ext cx="1781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Glasses</a:t>
              </a:r>
            </a:p>
          </p:txBody>
        </p:sp>
        <p:pic>
          <p:nvPicPr>
            <p:cNvPr id="1038" name="Picture 14" descr="See the source image">
              <a:extLst>
                <a:ext uri="{FF2B5EF4-FFF2-40B4-BE49-F238E27FC236}">
                  <a16:creationId xmlns:a16="http://schemas.microsoft.com/office/drawing/2014/main" id="{D4E02811-F32C-5344-A6A0-77FB1E4990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349" t="4218" r="6521" b="2410"/>
            <a:stretch/>
          </p:blipFill>
          <p:spPr bwMode="auto">
            <a:xfrm>
              <a:off x="670912" y="2133600"/>
              <a:ext cx="2555160" cy="2848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857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EDE50-292A-5047-924B-B1F058CFE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“Emerging” Mobile Devices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213F59-1585-D244-BB85-DF5BE84E07F0}"/>
              </a:ext>
            </a:extLst>
          </p:cNvPr>
          <p:cNvGrpSpPr/>
          <p:nvPr/>
        </p:nvGrpSpPr>
        <p:grpSpPr>
          <a:xfrm>
            <a:off x="3172470" y="1490266"/>
            <a:ext cx="2050616" cy="2710390"/>
            <a:chOff x="3172470" y="1334631"/>
            <a:chExt cx="2050616" cy="2710390"/>
          </a:xfrm>
        </p:grpSpPr>
        <p:pic>
          <p:nvPicPr>
            <p:cNvPr id="1032" name="Picture 8" descr="See the source image">
              <a:extLst>
                <a:ext uri="{FF2B5EF4-FFF2-40B4-BE49-F238E27FC236}">
                  <a16:creationId xmlns:a16="http://schemas.microsoft.com/office/drawing/2014/main" id="{2918A1C8-A4E7-B245-ABB1-0A320638E6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48" t="2880" r="9671" b="3285"/>
            <a:stretch/>
          </p:blipFill>
          <p:spPr bwMode="auto">
            <a:xfrm>
              <a:off x="3172470" y="1334631"/>
              <a:ext cx="2050616" cy="2208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E9F3ED9-649A-2A49-9C6C-71EC1E7E5A46}"/>
                </a:ext>
              </a:extLst>
            </p:cNvPr>
            <p:cNvSpPr txBox="1"/>
            <p:nvPr/>
          </p:nvSpPr>
          <p:spPr>
            <a:xfrm>
              <a:off x="3372071" y="3644911"/>
              <a:ext cx="16514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/>
                <a:t>Implantables</a:t>
              </a:r>
              <a:endParaRPr lang="en-US" sz="20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8734379-D650-294F-BA2A-0A87F8DCB9E3}"/>
              </a:ext>
            </a:extLst>
          </p:cNvPr>
          <p:cNvGrpSpPr/>
          <p:nvPr/>
        </p:nvGrpSpPr>
        <p:grpSpPr>
          <a:xfrm>
            <a:off x="6661166" y="1490265"/>
            <a:ext cx="2666114" cy="2716530"/>
            <a:chOff x="6661166" y="1334630"/>
            <a:chExt cx="2666114" cy="2716530"/>
          </a:xfrm>
        </p:grpSpPr>
        <p:pic>
          <p:nvPicPr>
            <p:cNvPr id="1036" name="Picture 12" descr="See the source image">
              <a:extLst>
                <a:ext uri="{FF2B5EF4-FFF2-40B4-BE49-F238E27FC236}">
                  <a16:creationId xmlns:a16="http://schemas.microsoft.com/office/drawing/2014/main" id="{159E3ACA-CC95-0B4F-90E4-7060C5B58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743" r="23743" b="6165"/>
            <a:stretch/>
          </p:blipFill>
          <p:spPr bwMode="auto">
            <a:xfrm>
              <a:off x="6968915" y="1334630"/>
              <a:ext cx="2050616" cy="2208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CF0FF4-9953-4A4A-84FF-6BC983E7A156}"/>
                </a:ext>
              </a:extLst>
            </p:cNvPr>
            <p:cNvSpPr txBox="1"/>
            <p:nvPr/>
          </p:nvSpPr>
          <p:spPr>
            <a:xfrm>
              <a:off x="6661166" y="3651050"/>
              <a:ext cx="26661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Contact Lenses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F1B326-3A64-664D-8414-AAD0CD4787BD}"/>
              </a:ext>
            </a:extLst>
          </p:cNvPr>
          <p:cNvGrpSpPr/>
          <p:nvPr/>
        </p:nvGrpSpPr>
        <p:grpSpPr>
          <a:xfrm>
            <a:off x="972439" y="4383060"/>
            <a:ext cx="2654233" cy="2164861"/>
            <a:chOff x="972439" y="4227425"/>
            <a:chExt cx="2654233" cy="21648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462E2E6-C6A4-364C-B3E2-9BF6B0378701}"/>
                </a:ext>
              </a:extLst>
            </p:cNvPr>
            <p:cNvSpPr txBox="1"/>
            <p:nvPr/>
          </p:nvSpPr>
          <p:spPr>
            <a:xfrm>
              <a:off x="1434574" y="5992176"/>
              <a:ext cx="1729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Fabrics</a:t>
              </a:r>
            </a:p>
          </p:txBody>
        </p:sp>
        <p:pic>
          <p:nvPicPr>
            <p:cNvPr id="2050" name="Picture 2" descr="See the source image">
              <a:extLst>
                <a:ext uri="{FF2B5EF4-FFF2-40B4-BE49-F238E27FC236}">
                  <a16:creationId xmlns:a16="http://schemas.microsoft.com/office/drawing/2014/main" id="{68EEFA12-2149-4B44-BB52-8343488586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0"/>
            <a:stretch/>
          </p:blipFill>
          <p:spPr bwMode="auto">
            <a:xfrm>
              <a:off x="972439" y="4227425"/>
              <a:ext cx="2654233" cy="165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50D93D-AE7C-704B-9465-91AFB36DFF6C}"/>
              </a:ext>
            </a:extLst>
          </p:cNvPr>
          <p:cNvGrpSpPr/>
          <p:nvPr/>
        </p:nvGrpSpPr>
        <p:grpSpPr>
          <a:xfrm>
            <a:off x="4768884" y="4383060"/>
            <a:ext cx="2654233" cy="2170140"/>
            <a:chOff x="4768884" y="4227425"/>
            <a:chExt cx="2654233" cy="2170140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38D1FD-ED49-7F4C-A6F5-08BD432BB1FC}"/>
                </a:ext>
              </a:extLst>
            </p:cNvPr>
            <p:cNvSpPr txBox="1"/>
            <p:nvPr/>
          </p:nvSpPr>
          <p:spPr>
            <a:xfrm>
              <a:off x="5291933" y="5997455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Smart Shoes</a:t>
              </a:r>
            </a:p>
          </p:txBody>
        </p:sp>
        <p:pic>
          <p:nvPicPr>
            <p:cNvPr id="2052" name="Picture 4" descr="See the source image">
              <a:extLst>
                <a:ext uri="{FF2B5EF4-FFF2-40B4-BE49-F238E27FC236}">
                  <a16:creationId xmlns:a16="http://schemas.microsoft.com/office/drawing/2014/main" id="{3DE7B6A5-2152-5147-B49D-D22924630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8884" y="4227425"/>
              <a:ext cx="2654233" cy="1656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825D92F-F1BE-D54F-B73F-70BD1C52C3E9}"/>
              </a:ext>
            </a:extLst>
          </p:cNvPr>
          <p:cNvGrpSpPr/>
          <p:nvPr/>
        </p:nvGrpSpPr>
        <p:grpSpPr>
          <a:xfrm>
            <a:off x="8565330" y="4383060"/>
            <a:ext cx="2654234" cy="2164861"/>
            <a:chOff x="8565330" y="4227425"/>
            <a:chExt cx="2654234" cy="21648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39EB8AB-5F7D-4D42-83C3-954DD234EFAC}"/>
                </a:ext>
              </a:extLst>
            </p:cNvPr>
            <p:cNvSpPr txBox="1"/>
            <p:nvPr/>
          </p:nvSpPr>
          <p:spPr>
            <a:xfrm>
              <a:off x="9088380" y="5992176"/>
              <a:ext cx="16081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Skin Sensors</a:t>
              </a:r>
            </a:p>
          </p:txBody>
        </p:sp>
        <p:pic>
          <p:nvPicPr>
            <p:cNvPr id="2054" name="Picture 6" descr="See the source image">
              <a:extLst>
                <a:ext uri="{FF2B5EF4-FFF2-40B4-BE49-F238E27FC236}">
                  <a16:creationId xmlns:a16="http://schemas.microsoft.com/office/drawing/2014/main" id="{C9AB3887-180A-F340-8DBC-7DA665D8B7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39" b="5723"/>
            <a:stretch/>
          </p:blipFill>
          <p:spPr bwMode="auto">
            <a:xfrm>
              <a:off x="8565330" y="4227425"/>
              <a:ext cx="2654234" cy="1657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0615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EF949-3D9B-AD4D-9E16-CFD9860ED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Ubiquitous Technologies for Health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C97D6-9F4E-454C-B908-9258905F0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495300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Desktops and laptops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Mobile phone attachments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Wireless sensing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Smart speakers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Environment sensors</a:t>
            </a:r>
          </a:p>
        </p:txBody>
      </p:sp>
      <p:pic>
        <p:nvPicPr>
          <p:cNvPr id="7170" name="Picture 2" descr="See the source image">
            <a:extLst>
              <a:ext uri="{FF2B5EF4-FFF2-40B4-BE49-F238E27FC236}">
                <a16:creationId xmlns:a16="http://schemas.microsoft.com/office/drawing/2014/main" id="{BAB2BDF0-7B5B-2145-A15B-294F1E725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54" r="11223" b="13845"/>
          <a:stretch/>
        </p:blipFill>
        <p:spPr bwMode="auto">
          <a:xfrm>
            <a:off x="9220199" y="1752601"/>
            <a:ext cx="25146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s it Safe to Sleep Next to a WiFi Router">
            <a:extLst>
              <a:ext uri="{FF2B5EF4-FFF2-40B4-BE49-F238E27FC236}">
                <a16:creationId xmlns:a16="http://schemas.microsoft.com/office/drawing/2014/main" id="{5BC90019-A52A-F54B-8CBB-2B52829C1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42" r="22961"/>
          <a:stretch/>
        </p:blipFill>
        <p:spPr bwMode="auto">
          <a:xfrm>
            <a:off x="5714999" y="1752601"/>
            <a:ext cx="3145238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e the source image">
            <a:extLst>
              <a:ext uri="{FF2B5EF4-FFF2-40B4-BE49-F238E27FC236}">
                <a16:creationId xmlns:a16="http://schemas.microsoft.com/office/drawing/2014/main" id="{87299F72-2C1E-B349-88EB-73B6BD30FD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8" t="27215" r="14557"/>
          <a:stretch/>
        </p:blipFill>
        <p:spPr bwMode="auto">
          <a:xfrm>
            <a:off x="5714999" y="3916361"/>
            <a:ext cx="3145238" cy="20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5596728A-A1B4-B94E-87BA-D8F45EF035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1"/>
          <a:stretch/>
        </p:blipFill>
        <p:spPr bwMode="auto">
          <a:xfrm>
            <a:off x="9220200" y="3916361"/>
            <a:ext cx="2514600" cy="209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33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CDA-049B-824E-9AA2-AF7D0A3F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113-A8E4-174B-994E-DB8D7664B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5257799"/>
          </a:xfrm>
        </p:spPr>
        <p:txBody>
          <a:bodyPr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Smartphone penetration is high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67% of the global population has a mobile phone; 48% has a smartphone (</a:t>
            </a:r>
            <a:r>
              <a:rPr lang="en-US" dirty="0">
                <a:hlinkClick r:id="rId2"/>
              </a:rPr>
              <a:t>BankMyCell ‘21</a:t>
            </a:r>
            <a:r>
              <a:rPr lang="en-US" dirty="0"/>
              <a:t>)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In sub-Saharan Africa, 86% of people will have a SIM connection, and 65% of them will come from a smartphone (</a:t>
            </a:r>
            <a:r>
              <a:rPr lang="en-US" dirty="0">
                <a:hlinkClick r:id="rId3"/>
              </a:rPr>
              <a:t>GSMA ’20</a:t>
            </a:r>
            <a:r>
              <a:rPr lang="en-US" dirty="0"/>
              <a:t>)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Consistently high across genders, ethnicities, </a:t>
            </a:r>
            <a:br>
              <a:rPr lang="en-US" dirty="0"/>
            </a:br>
            <a:r>
              <a:rPr lang="en-US" dirty="0"/>
              <a:t>socio-economic status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Potentially quicker path to </a:t>
            </a:r>
            <a:br>
              <a:rPr lang="en-US" dirty="0"/>
            </a:br>
            <a:r>
              <a:rPr lang="en-US" dirty="0"/>
              <a:t>major impact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C08248-7516-E648-AF3C-11B469F90886}"/>
              </a:ext>
            </a:extLst>
          </p:cNvPr>
          <p:cNvSpPr/>
          <p:nvPr/>
        </p:nvSpPr>
        <p:spPr>
          <a:xfrm>
            <a:off x="7010400" y="5334000"/>
            <a:ext cx="4572000" cy="13716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rtlCol="0" anchor="ctr"/>
          <a:lstStyle/>
          <a:p>
            <a:r>
              <a:rPr lang="en-US" sz="2400" b="1" u="sng" dirty="0">
                <a:solidFill>
                  <a:srgbClr val="C00000"/>
                </a:solidFill>
              </a:rPr>
              <a:t>Note</a:t>
            </a:r>
            <a:r>
              <a:rPr lang="en-US" sz="2400" b="1" dirty="0">
                <a:solidFill>
                  <a:srgbClr val="C00000"/>
                </a:solidFill>
              </a:rPr>
              <a:t>: </a:t>
            </a:r>
            <a:r>
              <a:rPr lang="en-US" sz="2400" dirty="0">
                <a:solidFill>
                  <a:srgbClr val="C00000"/>
                </a:solidFill>
              </a:rPr>
              <a:t>This data does not mean we can assume that everyone has a mobile phone</a:t>
            </a:r>
          </a:p>
        </p:txBody>
      </p:sp>
    </p:spTree>
    <p:extLst>
      <p:ext uri="{BB962C8B-B14F-4D97-AF65-F5344CB8AC3E}">
        <p14:creationId xmlns:p14="http://schemas.microsoft.com/office/powerpoint/2010/main" val="349000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CDA-049B-824E-9AA2-AF7D0A3F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113-A8E4-174B-994E-DB8D7664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Mobile devices are often nearby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People keep their smartphone is within arm’s reach 50% of the time and in the same room 90% of the time (</a:t>
            </a:r>
            <a:r>
              <a:rPr lang="en-US" u="sng" dirty="0">
                <a:hlinkClick r:id="rId2" tooltip="View reference"/>
              </a:rPr>
              <a:t>Dey et al. ‘11</a:t>
            </a:r>
            <a:r>
              <a:rPr lang="en-US" dirty="0"/>
              <a:t>) 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People wear their smartwatches for ~9 hours per day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>
                <a:hlinkClick r:id="rId3"/>
              </a:rPr>
              <a:t>Jeong et al. ‘17</a:t>
            </a:r>
            <a:r>
              <a:rPr lang="en-US" dirty="0"/>
              <a:t>)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More opportunities for sensing, interaction, and intervention</a:t>
            </a:r>
          </a:p>
        </p:txBody>
      </p:sp>
    </p:spTree>
    <p:extLst>
      <p:ext uri="{BB962C8B-B14F-4D97-AF65-F5344CB8AC3E}">
        <p14:creationId xmlns:p14="http://schemas.microsoft.com/office/powerpoint/2010/main" val="23497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64CDA-049B-824E-9AA2-AF7D0A3F5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Mobile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D9113-A8E4-174B-994E-DB8D7664B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Mobile devices are familiar interfaces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Many people are willing to keep their phone in working condition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Many people are willing to upgrade their phone </a:t>
            </a:r>
            <a:br>
              <a:rPr lang="en-US" dirty="0"/>
            </a:br>
            <a:r>
              <a:rPr lang="en-US" dirty="0"/>
              <a:t>on a semi-regular basis, leading to better hardware over time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r>
              <a:rPr lang="en-US" dirty="0"/>
              <a:t>Can leverage common interaction patterns and familiar interfaces to make usable apps</a:t>
            </a:r>
          </a:p>
          <a:p>
            <a:pPr marL="920750" indent="-452438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47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 Font">
      <a:majorFont>
        <a:latin typeface="Avenir Book"/>
        <a:ea typeface=""/>
        <a:cs typeface=""/>
      </a:majorFont>
      <a:minorFont>
        <a:latin typeface="Avenir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69786</TotalTime>
  <Words>1555</Words>
  <Application>Microsoft Macintosh PowerPoint</Application>
  <PresentationFormat>Widescreen</PresentationFormat>
  <Paragraphs>224</Paragraphs>
  <Slides>34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System Font Regular</vt:lpstr>
      <vt:lpstr>Arial</vt:lpstr>
      <vt:lpstr>Avenir</vt:lpstr>
      <vt:lpstr>Avenir Book</vt:lpstr>
      <vt:lpstr>Calibri</vt:lpstr>
      <vt:lpstr>Office Theme</vt:lpstr>
      <vt:lpstr>What Is Mobile Health?</vt:lpstr>
      <vt:lpstr>Definitions of mHealth</vt:lpstr>
      <vt:lpstr>“Traditional” Mobile Devices</vt:lpstr>
      <vt:lpstr>“Cutting Edge” Mobile Devices</vt:lpstr>
      <vt:lpstr>“Emerging” Mobile Devices</vt:lpstr>
      <vt:lpstr>Other Ubiquitous Technologies for Health</vt:lpstr>
      <vt:lpstr>Advantages of Mobile Devices</vt:lpstr>
      <vt:lpstr>Advantages of Mobile Devices</vt:lpstr>
      <vt:lpstr>Advantages of Mobile Devices</vt:lpstr>
      <vt:lpstr>Advantages of Mobile Devices</vt:lpstr>
      <vt:lpstr>Alex’s Categories of mHealth</vt:lpstr>
      <vt:lpstr>1. Education, Reminders, and Data Management</vt:lpstr>
      <vt:lpstr>1. Education, Reminders, and Data Management</vt:lpstr>
      <vt:lpstr>2. Population Health</vt:lpstr>
      <vt:lpstr>2. Population Health</vt:lpstr>
      <vt:lpstr>3. Physiological Signals</vt:lpstr>
      <vt:lpstr>3. Physiological Signals</vt:lpstr>
      <vt:lpstr>4. Momentary Symptom Assessment</vt:lpstr>
      <vt:lpstr>4. Momentary Symptom Assessment</vt:lpstr>
      <vt:lpstr>5. Continuous Health Management</vt:lpstr>
      <vt:lpstr>5. Continuous Health Management</vt:lpstr>
      <vt:lpstr>Momentary vs. Continuous Assessment</vt:lpstr>
      <vt:lpstr>Alex’s Categories of mHealth</vt:lpstr>
      <vt:lpstr>Challenges in mHealth</vt:lpstr>
      <vt:lpstr>Challenges in mHealth</vt:lpstr>
      <vt:lpstr>Challenges in mHealth</vt:lpstr>
      <vt:lpstr>Challenges in mHealth</vt:lpstr>
      <vt:lpstr>Challenges in mHealth</vt:lpstr>
      <vt:lpstr>Challenges in mHealth</vt:lpstr>
      <vt:lpstr>Challenges in mHealth</vt:lpstr>
      <vt:lpstr>TODO: Maintaining Retention</vt:lpstr>
      <vt:lpstr>Some Venues to Explore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Sensing for  Health and Public Safety</dc:title>
  <dc:creator>Alex T Mariakakis</dc:creator>
  <cp:lastModifiedBy>Alex Mariakakis</cp:lastModifiedBy>
  <cp:revision>1261</cp:revision>
  <dcterms:created xsi:type="dcterms:W3CDTF">2019-01-31T00:55:19Z</dcterms:created>
  <dcterms:modified xsi:type="dcterms:W3CDTF">2024-12-15T03:53:11Z</dcterms:modified>
</cp:coreProperties>
</file>